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Playfair Display" panose="02020500000000000000" charset="0"/>
      <p:regular r:id="rId36"/>
      <p:bold r:id="rId37"/>
      <p:italic r:id="rId38"/>
      <p:boldItalic r:id="rId39"/>
    </p:embeddedFont>
    <p:embeddedFont>
      <p:font typeface="Montserrat" panose="02020500000000000000" charset="0"/>
      <p:regular r:id="rId40"/>
      <p:bold r:id="rId41"/>
      <p:italic r:id="rId42"/>
      <p:boldItalic r:id="rId43"/>
    </p:embeddedFont>
    <p:embeddedFont>
      <p:font typeface="Oswald" panose="02020500000000000000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D4AC23-B25D-43ED-BECE-9F6E3EF56E83}">
  <a:tblStyle styleId="{24D4AC23-B25D-43ED-BECE-9F6E3EF56E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192d4c42f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192d4c42f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3a54a0a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3a54a0a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a54a0a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a54a0a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3a54a0a6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3a54a0a6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3a54a0a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3a54a0a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3a54a0a6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3a54a0a6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92d4c42f_0_1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92d4c42f_0_1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192d4c42f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192d4c42f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192d4c42f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192d4c42f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192d4c42f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192d4c42f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192d4c42f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192d4c42f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192d4c42f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192d4c42f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42f8d266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42f8d266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42f8d26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42f8d26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42f8d266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e42f8d266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42f8d26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42f8d26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42f8d266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e42f8d266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42f8d266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42f8d266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42f8d266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42f8d266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42f8d266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42f8d266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42f8d266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e42f8d266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192d4c42f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192d4c42f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f8d266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e42f8d266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42f8d266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e42f8d2669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e42f8d266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e42f8d266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e42f8d266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e42f8d266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192d4c42f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192d4c42f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192d4c42f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192d4c42f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192d4c42f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192d4c42f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192d4c42f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192d4c42f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192d4c42f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192d4c42f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3a54a0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3a54a0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800" b="1"/>
            </a:lvl1pPr>
            <a:lvl2pPr lvl="1">
              <a:buNone/>
              <a:defRPr sz="1800" b="1"/>
            </a:lvl2pPr>
            <a:lvl3pPr lvl="2">
              <a:buNone/>
              <a:defRPr sz="1800" b="1"/>
            </a:lvl3pPr>
            <a:lvl4pPr lvl="3">
              <a:buNone/>
              <a:defRPr sz="1800" b="1"/>
            </a:lvl4pPr>
            <a:lvl5pPr lvl="4">
              <a:buNone/>
              <a:defRPr sz="1800" b="1"/>
            </a:lvl5pPr>
            <a:lvl6pPr lvl="5">
              <a:buNone/>
              <a:defRPr sz="1800" b="1"/>
            </a:lvl6pPr>
            <a:lvl7pPr lvl="6">
              <a:buNone/>
              <a:defRPr sz="1800" b="1"/>
            </a:lvl7pPr>
            <a:lvl8pPr lvl="7">
              <a:buNone/>
              <a:defRPr sz="1800" b="1"/>
            </a:lvl8pPr>
            <a:lvl9pPr lvl="8">
              <a:buNone/>
              <a:defRPr sz="1800"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871200" y="1366650"/>
            <a:ext cx="74016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800"/>
              <a:t>A Dual Heterogeneous Graph Attention Network to Improve </a:t>
            </a:r>
            <a:r>
              <a:rPr lang="zh-TW" sz="2800">
                <a:solidFill>
                  <a:schemeClr val="accent3"/>
                </a:solidFill>
              </a:rPr>
              <a:t>Long-Tail</a:t>
            </a:r>
            <a:r>
              <a:rPr lang="zh-TW" sz="2800"/>
              <a:t> Performance for </a:t>
            </a:r>
            <a:r>
              <a:rPr lang="zh-TW" sz="2800">
                <a:solidFill>
                  <a:schemeClr val="accent1"/>
                </a:solidFill>
              </a:rPr>
              <a:t>Shop Search</a:t>
            </a:r>
            <a:r>
              <a:rPr lang="zh-TW" sz="2800"/>
              <a:t> in E-Commerce</a:t>
            </a:r>
            <a:endParaRPr sz="20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549100" y="3338875"/>
            <a:ext cx="4045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4"/>
              <a:buNone/>
            </a:pPr>
            <a:r>
              <a:rPr lang="zh-TW" sz="2000"/>
              <a:t>ADVISOR: JIA-LING KOH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4"/>
              <a:buFont typeface="Arial"/>
              <a:buNone/>
            </a:pPr>
            <a:r>
              <a:rPr lang="zh-TW" sz="2000"/>
              <a:t>PRESENTER: CHENG-WEI CHEN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4"/>
              <a:buFont typeface="Arial"/>
              <a:buNone/>
            </a:pPr>
            <a:r>
              <a:rPr lang="zh-TW" sz="2000"/>
              <a:t>SOURCE: KDD’20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4"/>
              <a:buFont typeface="Arial"/>
              <a:buNone/>
            </a:pPr>
            <a:r>
              <a:rPr lang="zh-TW" sz="2000"/>
              <a:t>DATE: 2021/7/12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975" y="1153850"/>
            <a:ext cx="329166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4941000" y="4136900"/>
            <a:ext cx="2109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Search history for user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856275" y="1449025"/>
            <a:ext cx="3597300" cy="75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zh-TW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roduct search based item neighbors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 sz="2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Nm(q),Nm(s)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2337000" y="1342525"/>
            <a:ext cx="2280000" cy="936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2337000" y="2302675"/>
            <a:ext cx="2280000" cy="936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Neighbors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4783449" y="2418325"/>
            <a:ext cx="4263249" cy="75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Homogeneous and heterogeneous neighbors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TW" sz="2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No(q),No(s)      Ne(q),Ne(s)</a:t>
            </a:r>
            <a:r>
              <a:rPr lang="zh-TW" sz="21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2100" b="1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750" y="764725"/>
            <a:ext cx="3542650" cy="42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DHGAT</a:t>
            </a:r>
            <a:r>
              <a:rPr lang="zh-TW" sz="2200" b="1">
                <a:latin typeface="Arial"/>
                <a:ea typeface="Arial"/>
                <a:cs typeface="Arial"/>
                <a:sym typeface="Arial"/>
              </a:rPr>
              <a:t>(Dual Heterogeneous Graph Attention Network)</a:t>
            </a:r>
            <a:endParaRPr sz="2200" b="1"/>
          </a:p>
        </p:txBody>
      </p:sp>
      <p:sp>
        <p:nvSpPr>
          <p:cNvPr id="159" name="Google Shape;159;p23"/>
          <p:cNvSpPr txBox="1"/>
          <p:nvPr/>
        </p:nvSpPr>
        <p:spPr>
          <a:xfrm>
            <a:off x="5642800" y="3569325"/>
            <a:ext cx="2460300" cy="6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</a:rPr>
              <a:t>Heterogeneous Neighbor Transformation Matrix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DHGAT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38" y="1875325"/>
            <a:ext cx="76771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450" y="3809375"/>
            <a:ext cx="3819525" cy="128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4"/>
          <p:cNvCxnSpPr/>
          <p:nvPr/>
        </p:nvCxnSpPr>
        <p:spPr>
          <a:xfrm flipH="1">
            <a:off x="4779900" y="1831250"/>
            <a:ext cx="536400" cy="43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4"/>
          <p:cNvSpPr txBox="1"/>
          <p:nvPr/>
        </p:nvSpPr>
        <p:spPr>
          <a:xfrm>
            <a:off x="3685225" y="1406600"/>
            <a:ext cx="381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Attention parameter for layer t</a:t>
            </a:r>
            <a:endParaRPr sz="20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5838025" y="2228050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5353050" y="1824950"/>
            <a:ext cx="4232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Concatenation</a:t>
            </a:r>
            <a:endParaRPr sz="17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374800" y="576725"/>
            <a:ext cx="455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Playfair Display"/>
                <a:ea typeface="Playfair Display"/>
                <a:cs typeface="Playfair Display"/>
                <a:sym typeface="Playfair Display"/>
              </a:rPr>
              <a:t>P.S. h</a:t>
            </a: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q </a:t>
            </a:r>
            <a:r>
              <a:rPr lang="zh-TW" sz="2000">
                <a:latin typeface="Playfair Display"/>
                <a:ea typeface="Playfair Display"/>
                <a:cs typeface="Playfair Display"/>
                <a:sym typeface="Playfair Display"/>
              </a:rPr>
              <a:t>表示target query ID embedding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6504775" y="2799275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92625" y="1655750"/>
            <a:ext cx="299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Homogeneous neighbors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對目標Query 的重要程度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507000" y="2336625"/>
            <a:ext cx="756900" cy="903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311700" y="3482138"/>
            <a:ext cx="2677500" cy="615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Query representation at layer t for homogeneous neighbors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2516950" y="4142438"/>
            <a:ext cx="992400" cy="522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75" y="1899188"/>
            <a:ext cx="81915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DHGAT</a:t>
            </a:r>
            <a:endParaRPr/>
          </a:p>
        </p:txBody>
      </p:sp>
      <p:cxnSp>
        <p:nvCxnSpPr>
          <p:cNvPr id="187" name="Google Shape;187;p25"/>
          <p:cNvCxnSpPr/>
          <p:nvPr/>
        </p:nvCxnSpPr>
        <p:spPr>
          <a:xfrm flipH="1">
            <a:off x="4834800" y="1831250"/>
            <a:ext cx="481500" cy="409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25"/>
          <p:cNvSpPr txBox="1"/>
          <p:nvPr/>
        </p:nvSpPr>
        <p:spPr>
          <a:xfrm>
            <a:off x="3685225" y="1406600"/>
            <a:ext cx="381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Attention parameter for layer t</a:t>
            </a:r>
            <a:endParaRPr sz="20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5838025" y="2228050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5353050" y="1824950"/>
            <a:ext cx="4232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Concatenation</a:t>
            </a:r>
            <a:endParaRPr sz="17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504775" y="2799275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750" y="3930963"/>
            <a:ext cx="45529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/>
          <p:nvPr/>
        </p:nvSpPr>
        <p:spPr>
          <a:xfrm>
            <a:off x="6106075" y="2224150"/>
            <a:ext cx="683700" cy="492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6758125" y="2799275"/>
            <a:ext cx="683700" cy="492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5316300" y="4160175"/>
            <a:ext cx="683700" cy="492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987175" y="3502825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2"/>
                </a:solidFill>
                <a:highlight>
                  <a:srgbClr val="FF99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Transformation matrix between Query &amp; shop</a:t>
            </a:r>
            <a:endParaRPr sz="1800" b="1">
              <a:solidFill>
                <a:schemeClr val="dk2"/>
              </a:solidFill>
              <a:highlight>
                <a:srgbClr val="FF99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97" name="Google Shape;197;p25"/>
          <p:cNvCxnSpPr>
            <a:stCxn id="196" idx="0"/>
            <a:endCxn id="194" idx="2"/>
          </p:cNvCxnSpPr>
          <p:nvPr/>
        </p:nvCxnSpPr>
        <p:spPr>
          <a:xfrm rot="10800000" flipH="1">
            <a:off x="6558925" y="3291925"/>
            <a:ext cx="541200" cy="2109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5"/>
          <p:cNvCxnSpPr>
            <a:endCxn id="195" idx="0"/>
          </p:cNvCxnSpPr>
          <p:nvPr/>
        </p:nvCxnSpPr>
        <p:spPr>
          <a:xfrm flipH="1">
            <a:off x="5658150" y="3916275"/>
            <a:ext cx="330300" cy="2439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25"/>
          <p:cNvSpPr/>
          <p:nvPr/>
        </p:nvSpPr>
        <p:spPr>
          <a:xfrm>
            <a:off x="507000" y="2336625"/>
            <a:ext cx="756900" cy="903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92625" y="1655750"/>
            <a:ext cx="299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Heterogeneous neighbors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對目標Query 的重要程度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311700" y="3444925"/>
            <a:ext cx="2677500" cy="615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Query representation at layer t for heterogeneous neighbors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2317250" y="4129875"/>
            <a:ext cx="992400" cy="522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374800" y="576725"/>
            <a:ext cx="455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Playfair Display"/>
                <a:ea typeface="Playfair Display"/>
                <a:cs typeface="Playfair Display"/>
                <a:sym typeface="Playfair Display"/>
              </a:rPr>
              <a:t>P.S. h</a:t>
            </a: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q </a:t>
            </a:r>
            <a:r>
              <a:rPr lang="zh-TW" sz="2000">
                <a:latin typeface="Playfair Display"/>
                <a:ea typeface="Playfair Display"/>
                <a:cs typeface="Playfair Display"/>
                <a:sym typeface="Playfair Display"/>
              </a:rPr>
              <a:t>表示target query ID embedding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DHGAT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13" y="1309725"/>
            <a:ext cx="7628974" cy="13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275" y="2877825"/>
            <a:ext cx="55054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138" y="4156625"/>
            <a:ext cx="5419725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6"/>
          <p:cNvCxnSpPr/>
          <p:nvPr/>
        </p:nvCxnSpPr>
        <p:spPr>
          <a:xfrm flipH="1">
            <a:off x="5224225" y="1236050"/>
            <a:ext cx="481500" cy="409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6"/>
          <p:cNvSpPr txBox="1"/>
          <p:nvPr/>
        </p:nvSpPr>
        <p:spPr>
          <a:xfrm>
            <a:off x="4074650" y="811400"/>
            <a:ext cx="381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Attention parameter for layer t</a:t>
            </a:r>
            <a:endParaRPr sz="20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6188000" y="1562950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5703025" y="1236050"/>
            <a:ext cx="4232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Concatenation</a:t>
            </a:r>
            <a:endParaRPr sz="17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7508725" y="2131750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5927025" y="4310375"/>
            <a:ext cx="198300" cy="492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919900" y="1855775"/>
            <a:ext cx="899400" cy="831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133925" y="1108188"/>
            <a:ext cx="299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Heterogeneous neighbors 和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Homogeneous neighbors之間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的相對重要程度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71550" y="3875800"/>
            <a:ext cx="2677500" cy="40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Query representation at layer 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1862150" y="4339525"/>
            <a:ext cx="589800" cy="522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4399775" y="4320775"/>
            <a:ext cx="625200" cy="5604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4021950" y="3694925"/>
            <a:ext cx="316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2"/>
                </a:solidFill>
                <a:highlight>
                  <a:srgbClr val="FF99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Transformation parameter</a:t>
            </a:r>
            <a:endParaRPr sz="1800" b="1">
              <a:solidFill>
                <a:schemeClr val="dk2"/>
              </a:solidFill>
              <a:highlight>
                <a:srgbClr val="FF99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26" name="Google Shape;226;p26"/>
          <p:cNvCxnSpPr/>
          <p:nvPr/>
        </p:nvCxnSpPr>
        <p:spPr>
          <a:xfrm flipH="1">
            <a:off x="4819950" y="4068675"/>
            <a:ext cx="330300" cy="2439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26"/>
          <p:cNvSpPr txBox="1"/>
          <p:nvPr/>
        </p:nvSpPr>
        <p:spPr>
          <a:xfrm>
            <a:off x="11325" y="2624350"/>
            <a:ext cx="375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Query representation for both </a:t>
            </a:r>
            <a:r>
              <a:rPr lang="zh-TW">
                <a:solidFill>
                  <a:srgbClr val="FF0000"/>
                </a:solidFill>
              </a:rPr>
              <a:t>heterogeneous</a:t>
            </a:r>
            <a:r>
              <a:rPr lang="zh-TW">
                <a:solidFill>
                  <a:schemeClr val="accent5"/>
                </a:solidFill>
              </a:rPr>
              <a:t> and </a:t>
            </a:r>
            <a:r>
              <a:rPr lang="zh-TW">
                <a:solidFill>
                  <a:srgbClr val="FF0000"/>
                </a:solidFill>
              </a:rPr>
              <a:t>homogeneous</a:t>
            </a:r>
            <a:r>
              <a:rPr lang="zh-TW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TW">
                <a:solidFill>
                  <a:schemeClr val="accent5"/>
                </a:solidFill>
              </a:rPr>
              <a:t>neighbors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910600" y="3172025"/>
            <a:ext cx="992400" cy="5229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DHGAT</a:t>
            </a:r>
            <a:endParaRPr/>
          </a:p>
        </p:txBody>
      </p:sp>
      <p:pic>
        <p:nvPicPr>
          <p:cNvPr id="236" name="Google Shape;2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100" y="213078"/>
            <a:ext cx="3837475" cy="46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1425" y="2005250"/>
            <a:ext cx="1111225" cy="6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775" y="1060075"/>
            <a:ext cx="1111225" cy="62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800" y="1995725"/>
            <a:ext cx="1111225" cy="63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7">
            <a:alphaModFix/>
          </a:blip>
          <a:srcRect l="225928" t="-43111" r="-152388" b="116651"/>
          <a:stretch/>
        </p:blipFill>
        <p:spPr>
          <a:xfrm>
            <a:off x="5687725" y="213075"/>
            <a:ext cx="753400" cy="7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7"/>
          <p:cNvCxnSpPr>
            <a:stCxn id="237" idx="3"/>
          </p:cNvCxnSpPr>
          <p:nvPr/>
        </p:nvCxnSpPr>
        <p:spPr>
          <a:xfrm rot="10800000" flipH="1">
            <a:off x="3172650" y="2218037"/>
            <a:ext cx="890100" cy="933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2" name="Google Shape;24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2975" y="252150"/>
            <a:ext cx="688146" cy="6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6481000" y="3328375"/>
            <a:ext cx="2460300" cy="6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</a:rPr>
              <a:t>Heterogeneous Neighbor Transformation Matrix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575" y="98849"/>
            <a:ext cx="4254424" cy="4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357975" y="1160950"/>
            <a:ext cx="90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{</a:t>
            </a:r>
            <a:endParaRPr sz="9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999325" y="1741450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 layer of two-tower</a:t>
            </a:r>
            <a:endParaRPr sz="2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3218350" y="4261750"/>
            <a:ext cx="4254300" cy="845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4070725" y="3813525"/>
            <a:ext cx="3262500" cy="338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49450" y="4438000"/>
            <a:ext cx="316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Input of user, shop, query</a:t>
            </a:r>
            <a:endParaRPr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1340750" y="3736275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Method in this paper</a:t>
            </a:r>
            <a:endParaRPr sz="20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6564375" y="50375"/>
            <a:ext cx="252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Output: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Probability</a:t>
            </a: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user u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clicking shop s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issuing query q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50" y="3209948"/>
            <a:ext cx="603851" cy="5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8"/>
          <p:cNvGrpSpPr/>
          <p:nvPr/>
        </p:nvGrpSpPr>
        <p:grpSpPr>
          <a:xfrm>
            <a:off x="5809313" y="3131969"/>
            <a:ext cx="532626" cy="643464"/>
            <a:chOff x="5824725" y="3608325"/>
            <a:chExt cx="522900" cy="540000"/>
          </a:xfrm>
        </p:grpSpPr>
        <p:sp>
          <p:nvSpPr>
            <p:cNvPr id="261" name="Google Shape;261;p28"/>
            <p:cNvSpPr txBox="1"/>
            <p:nvPr/>
          </p:nvSpPr>
          <p:spPr>
            <a:xfrm>
              <a:off x="5824725" y="3696225"/>
              <a:ext cx="522900" cy="45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</a:t>
              </a:r>
              <a:r>
                <a:rPr lang="zh-TW" sz="18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</a:t>
              </a:r>
              <a:endParaRPr sz="1700" b="1"/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6029747" y="3608325"/>
              <a:ext cx="232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 b="1">
                  <a:latin typeface="Playfair Display"/>
                  <a:ea typeface="Playfair Display"/>
                  <a:cs typeface="Playfair Display"/>
                  <a:sym typeface="Playfair Display"/>
                </a:rPr>
                <a:t>t</a:t>
              </a:r>
              <a:endParaRPr sz="1500" b="1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63" name="Google Shape;263;p28"/>
          <p:cNvSpPr/>
          <p:nvPr/>
        </p:nvSpPr>
        <p:spPr>
          <a:xfrm>
            <a:off x="4717300" y="154600"/>
            <a:ext cx="1484400" cy="69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975" y="1153850"/>
            <a:ext cx="329166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/>
        </p:nvSpPr>
        <p:spPr>
          <a:xfrm>
            <a:off x="4941000" y="4136900"/>
            <a:ext cx="2109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Search history for user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4856275" y="1449025"/>
            <a:ext cx="3597300" cy="75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zh-TW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roduct search based item neighbors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Nm(q),Nm(s)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2337000" y="1342525"/>
            <a:ext cx="2280000" cy="936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2337000" y="2302675"/>
            <a:ext cx="2280000" cy="936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Neighbors</a:t>
            </a:r>
            <a:endParaRPr/>
          </a:p>
        </p:txBody>
      </p:sp>
      <p:sp>
        <p:nvSpPr>
          <p:cNvPr id="276" name="Google Shape;276;p29"/>
          <p:cNvSpPr txBox="1"/>
          <p:nvPr/>
        </p:nvSpPr>
        <p:spPr>
          <a:xfrm>
            <a:off x="4783449" y="2418325"/>
            <a:ext cx="4263249" cy="75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Homogeneous and heterogeneous neighbors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TW" sz="21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No(q),No(s)      Ne(q),Ne(s)</a:t>
            </a:r>
            <a:r>
              <a:rPr lang="zh-TW" sz="21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2100" b="1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7" name="Google Shape;27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650" y="805000"/>
            <a:ext cx="3744325" cy="42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7500"/>
              <a:buFont typeface="Arial"/>
              <a:buNone/>
            </a:pPr>
            <a:r>
              <a:rPr lang="zh-TW"/>
              <a:t>Method: TKPS </a:t>
            </a:r>
            <a:r>
              <a:rPr lang="zh-TW" sz="2333" b="1">
                <a:latin typeface="Arial"/>
                <a:ea typeface="Arial"/>
                <a:cs typeface="Arial"/>
                <a:sym typeface="Arial"/>
              </a:rPr>
              <a:t>(Transferring Knowledge from Product Search)</a:t>
            </a:r>
            <a:r>
              <a:rPr lang="zh-TW"/>
              <a:t> </a:t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1028250" y="3934550"/>
            <a:ext cx="208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Terms embedding</a:t>
            </a:r>
            <a:endParaRPr sz="18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3265200" y="3525050"/>
            <a:ext cx="3352500" cy="1507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TKPS </a:t>
            </a:r>
            <a:endParaRPr/>
          </a:p>
        </p:txBody>
      </p:sp>
      <p:sp>
        <p:nvSpPr>
          <p:cNvPr id="294" name="Google Shape;294;p31"/>
          <p:cNvSpPr txBox="1"/>
          <p:nvPr/>
        </p:nvSpPr>
        <p:spPr>
          <a:xfrm>
            <a:off x="2631000" y="1506075"/>
            <a:ext cx="388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Playfair Display"/>
                <a:ea typeface="Playfair Display"/>
                <a:cs typeface="Playfair Display"/>
                <a:sym typeface="Playfair Display"/>
              </a:rPr>
              <a:t>Lexicon W = { Wq,1, Wq,2, ......, Wq,n}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295" name="Google Shape;295;p31"/>
          <p:cNvGraphicFramePr/>
          <p:nvPr/>
        </p:nvGraphicFramePr>
        <p:xfrm>
          <a:off x="952475" y="2075775"/>
          <a:ext cx="7239050" cy="1401990"/>
        </p:xfrm>
        <a:graphic>
          <a:graphicData uri="http://schemas.openxmlformats.org/drawingml/2006/table">
            <a:tbl>
              <a:tblPr>
                <a:noFill/>
                <a:tableStyleId>{24D4AC23-B25D-43ED-BECE-9F6E3EF56E83}</a:tableStyleId>
              </a:tblPr>
              <a:tblGrid>
                <a:gridCol w="10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Lexicon 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Wq,1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Wq,2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Wq,3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Wq,4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…...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Wq,n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e</a:t>
                      </a:r>
                      <a:r>
                        <a:rPr lang="zh-TW"/>
                        <a:t>q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000000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e</a:t>
                      </a:r>
                      <a:r>
                        <a:rPr lang="zh-TW"/>
                        <a:t>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000000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6" name="Google Shape;296;p31"/>
          <p:cNvSpPr txBox="1"/>
          <p:nvPr/>
        </p:nvSpPr>
        <p:spPr>
          <a:xfrm>
            <a:off x="2692250" y="941525"/>
            <a:ext cx="352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highlight>
                  <a:srgbClr val="C9DAF8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Terms embedding</a:t>
            </a:r>
            <a:endParaRPr sz="2200">
              <a:highlight>
                <a:srgbClr val="C9DAF8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3340700" y="3811775"/>
            <a:ext cx="2230200" cy="101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Example: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Query</a:t>
            </a: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hand bag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Item</a:t>
            </a: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LV hand bag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1986625" y="2075775"/>
            <a:ext cx="10341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hand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4054950" y="2075775"/>
            <a:ext cx="10341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LV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5089050" y="2075775"/>
            <a:ext cx="10341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bag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69400" y="2515950"/>
            <a:ext cx="1034100" cy="415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Query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69400" y="3017375"/>
            <a:ext cx="1034100" cy="415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Item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3020775" y="2075775"/>
            <a:ext cx="10341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Gucci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157325" y="2075775"/>
            <a:ext cx="10341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ARMANI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/>
              <a:t>Outline</a:t>
            </a:r>
            <a:endParaRPr sz="360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Introduction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Method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Experiment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Conclusion</a:t>
            </a:r>
            <a:endParaRPr sz="2800"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TKPS </a:t>
            </a:r>
            <a:endParaRPr/>
          </a:p>
        </p:txBody>
      </p:sp>
      <p:sp>
        <p:nvSpPr>
          <p:cNvPr id="312" name="Google Shape;312;p32"/>
          <p:cNvSpPr txBox="1"/>
          <p:nvPr/>
        </p:nvSpPr>
        <p:spPr>
          <a:xfrm>
            <a:off x="227000" y="1566575"/>
            <a:ext cx="388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Playfair Display"/>
                <a:ea typeface="Playfair Display"/>
                <a:cs typeface="Playfair Display"/>
                <a:sym typeface="Playfair Display"/>
              </a:rPr>
              <a:t>Lexicon W = { Wq,1, Wq,2, ......, Wq,n}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13" name="Google Shape;313;p32"/>
          <p:cNvCxnSpPr/>
          <p:nvPr/>
        </p:nvCxnSpPr>
        <p:spPr>
          <a:xfrm flipH="1">
            <a:off x="1155350" y="2028275"/>
            <a:ext cx="2100" cy="78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p32"/>
          <p:cNvSpPr txBox="1"/>
          <p:nvPr/>
        </p:nvSpPr>
        <p:spPr>
          <a:xfrm>
            <a:off x="1409925" y="2114825"/>
            <a:ext cx="25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low-dimensional dense vector representation</a:t>
            </a:r>
            <a:endParaRPr/>
          </a:p>
        </p:txBody>
      </p:sp>
      <p:sp>
        <p:nvSpPr>
          <p:cNvPr id="315" name="Google Shape;315;p32"/>
          <p:cNvSpPr txBox="1"/>
          <p:nvPr/>
        </p:nvSpPr>
        <p:spPr>
          <a:xfrm>
            <a:off x="421350" y="2874725"/>
            <a:ext cx="258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Playfair Display"/>
                <a:ea typeface="Playfair Display"/>
                <a:cs typeface="Playfair Display"/>
                <a:sym typeface="Playfair Display"/>
              </a:rPr>
              <a:t>{  tq,1,  tq,2, ...... ,  tq,n}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421350" y="3686725"/>
            <a:ext cx="320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 sz="1500">
                <a:latin typeface="Playfair Display"/>
                <a:ea typeface="Playfair Display"/>
                <a:cs typeface="Playfair Display"/>
                <a:sym typeface="Playfair Display"/>
              </a:rPr>
              <a:t>q</a:t>
            </a:r>
            <a:r>
              <a:rPr lang="zh-TW" sz="13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TW" sz="1800">
                <a:latin typeface="Playfair Display"/>
                <a:ea typeface="Playfair Display"/>
                <a:cs typeface="Playfair Display"/>
                <a:sym typeface="Playfair Display"/>
              </a:rPr>
              <a:t>= f (tq,1,  tq,2, ...... ,  tq,n)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17" name="Google Shape;317;p32"/>
          <p:cNvCxnSpPr/>
          <p:nvPr/>
        </p:nvCxnSpPr>
        <p:spPr>
          <a:xfrm rot="10800000">
            <a:off x="1056650" y="4057200"/>
            <a:ext cx="199500" cy="369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32"/>
          <p:cNvSpPr txBox="1"/>
          <p:nvPr/>
        </p:nvSpPr>
        <p:spPr>
          <a:xfrm>
            <a:off x="677200" y="4366000"/>
            <a:ext cx="156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average function</a:t>
            </a:r>
            <a:endParaRPr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19" name="Google Shape;3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775" y="2214988"/>
            <a:ext cx="4466738" cy="53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32"/>
          <p:cNvCxnSpPr/>
          <p:nvPr/>
        </p:nvCxnSpPr>
        <p:spPr>
          <a:xfrm>
            <a:off x="5629525" y="1959650"/>
            <a:ext cx="272100" cy="357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32"/>
          <p:cNvSpPr txBox="1"/>
          <p:nvPr/>
        </p:nvSpPr>
        <p:spPr>
          <a:xfrm>
            <a:off x="4995300" y="1627325"/>
            <a:ext cx="13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Mean pooling</a:t>
            </a:r>
            <a:endParaRPr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975" y="3663653"/>
            <a:ext cx="4129700" cy="6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4369200" y="3257825"/>
            <a:ext cx="3236700" cy="40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Query representation for</a:t>
            </a:r>
            <a:r>
              <a:rPr lang="zh-TW">
                <a:solidFill>
                  <a:srgbClr val="FF0000"/>
                </a:solidFill>
              </a:rPr>
              <a:t> item neighbor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4394500" y="3821300"/>
            <a:ext cx="408300" cy="40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25" y="107375"/>
            <a:ext cx="4335000" cy="4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7500"/>
              <a:buFont typeface="Arial"/>
              <a:buNone/>
            </a:pPr>
            <a:r>
              <a:rPr lang="zh-TW"/>
              <a:t>Method: TKPS </a:t>
            </a:r>
            <a:endParaRPr/>
          </a:p>
        </p:txBody>
      </p:sp>
      <p:sp>
        <p:nvSpPr>
          <p:cNvPr id="333" name="Google Shape;333;p33"/>
          <p:cNvSpPr txBox="1"/>
          <p:nvPr/>
        </p:nvSpPr>
        <p:spPr>
          <a:xfrm>
            <a:off x="2966200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Wq,1</a:t>
            </a:r>
            <a:endParaRPr sz="600" b="1"/>
          </a:p>
        </p:txBody>
      </p:sp>
      <p:sp>
        <p:nvSpPr>
          <p:cNvPr id="334" name="Google Shape;334;p33"/>
          <p:cNvSpPr txBox="1"/>
          <p:nvPr/>
        </p:nvSpPr>
        <p:spPr>
          <a:xfrm>
            <a:off x="3985351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Wq,1</a:t>
            </a:r>
            <a:endParaRPr sz="600" b="1"/>
          </a:p>
        </p:txBody>
      </p:sp>
      <p:sp>
        <p:nvSpPr>
          <p:cNvPr id="335" name="Google Shape;335;p33"/>
          <p:cNvSpPr txBox="1"/>
          <p:nvPr/>
        </p:nvSpPr>
        <p:spPr>
          <a:xfrm>
            <a:off x="4892875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Wq,1</a:t>
            </a:r>
            <a:endParaRPr sz="600" b="1"/>
          </a:p>
        </p:txBody>
      </p:sp>
      <p:sp>
        <p:nvSpPr>
          <p:cNvPr id="336" name="Google Shape;336;p33"/>
          <p:cNvSpPr txBox="1"/>
          <p:nvPr/>
        </p:nvSpPr>
        <p:spPr>
          <a:xfrm>
            <a:off x="5981200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Wq,1</a:t>
            </a:r>
            <a:endParaRPr sz="600" b="1"/>
          </a:p>
        </p:txBody>
      </p:sp>
      <p:sp>
        <p:nvSpPr>
          <p:cNvPr id="337" name="Google Shape;337;p33"/>
          <p:cNvSpPr txBox="1"/>
          <p:nvPr/>
        </p:nvSpPr>
        <p:spPr>
          <a:xfrm>
            <a:off x="6520850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Wq,n</a:t>
            </a:r>
            <a:endParaRPr sz="600" b="1"/>
          </a:p>
        </p:txBody>
      </p:sp>
      <p:sp>
        <p:nvSpPr>
          <p:cNvPr id="338" name="Google Shape;338;p33"/>
          <p:cNvSpPr txBox="1"/>
          <p:nvPr/>
        </p:nvSpPr>
        <p:spPr>
          <a:xfrm>
            <a:off x="5384025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Wq,n</a:t>
            </a:r>
            <a:endParaRPr sz="600" b="1"/>
          </a:p>
        </p:txBody>
      </p:sp>
      <p:sp>
        <p:nvSpPr>
          <p:cNvPr id="339" name="Google Shape;339;p33"/>
          <p:cNvSpPr txBox="1"/>
          <p:nvPr/>
        </p:nvSpPr>
        <p:spPr>
          <a:xfrm>
            <a:off x="4480625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Wq,n</a:t>
            </a:r>
            <a:endParaRPr sz="600" b="1"/>
          </a:p>
        </p:txBody>
      </p:sp>
      <p:sp>
        <p:nvSpPr>
          <p:cNvPr id="340" name="Google Shape;340;p33"/>
          <p:cNvSpPr txBox="1"/>
          <p:nvPr/>
        </p:nvSpPr>
        <p:spPr>
          <a:xfrm>
            <a:off x="3481650" y="3969775"/>
            <a:ext cx="4836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Wq,n</a:t>
            </a:r>
            <a:endParaRPr sz="600" b="1"/>
          </a:p>
        </p:txBody>
      </p:sp>
      <p:sp>
        <p:nvSpPr>
          <p:cNvPr id="341" name="Google Shape;341;p33"/>
          <p:cNvSpPr txBox="1"/>
          <p:nvPr/>
        </p:nvSpPr>
        <p:spPr>
          <a:xfrm>
            <a:off x="3481650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q,n</a:t>
            </a:r>
            <a:endParaRPr sz="600" b="1"/>
          </a:p>
        </p:txBody>
      </p:sp>
      <p:sp>
        <p:nvSpPr>
          <p:cNvPr id="342" name="Google Shape;342;p33"/>
          <p:cNvSpPr txBox="1"/>
          <p:nvPr/>
        </p:nvSpPr>
        <p:spPr>
          <a:xfrm>
            <a:off x="2991700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q,1</a:t>
            </a:r>
            <a:endParaRPr sz="600" b="1"/>
          </a:p>
        </p:txBody>
      </p:sp>
      <p:sp>
        <p:nvSpPr>
          <p:cNvPr id="343" name="Google Shape;343;p33"/>
          <p:cNvSpPr txBox="1"/>
          <p:nvPr/>
        </p:nvSpPr>
        <p:spPr>
          <a:xfrm>
            <a:off x="4509725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q,n</a:t>
            </a:r>
            <a:endParaRPr sz="600" b="1"/>
          </a:p>
        </p:txBody>
      </p:sp>
      <p:sp>
        <p:nvSpPr>
          <p:cNvPr id="344" name="Google Shape;344;p33"/>
          <p:cNvSpPr txBox="1"/>
          <p:nvPr/>
        </p:nvSpPr>
        <p:spPr>
          <a:xfrm>
            <a:off x="4019775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q,1</a:t>
            </a:r>
            <a:endParaRPr sz="600" b="1"/>
          </a:p>
        </p:txBody>
      </p:sp>
      <p:sp>
        <p:nvSpPr>
          <p:cNvPr id="345" name="Google Shape;345;p33"/>
          <p:cNvSpPr txBox="1"/>
          <p:nvPr/>
        </p:nvSpPr>
        <p:spPr>
          <a:xfrm>
            <a:off x="5343775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q,n</a:t>
            </a:r>
            <a:endParaRPr sz="600" b="1"/>
          </a:p>
        </p:txBody>
      </p:sp>
      <p:sp>
        <p:nvSpPr>
          <p:cNvPr id="346" name="Google Shape;346;p33"/>
          <p:cNvSpPr txBox="1"/>
          <p:nvPr/>
        </p:nvSpPr>
        <p:spPr>
          <a:xfrm>
            <a:off x="4853825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q,1</a:t>
            </a:r>
            <a:endParaRPr sz="600" b="1"/>
          </a:p>
        </p:txBody>
      </p:sp>
      <p:sp>
        <p:nvSpPr>
          <p:cNvPr id="347" name="Google Shape;347;p33"/>
          <p:cNvSpPr txBox="1"/>
          <p:nvPr/>
        </p:nvSpPr>
        <p:spPr>
          <a:xfrm>
            <a:off x="6483900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q,n</a:t>
            </a:r>
            <a:endParaRPr sz="600" b="1"/>
          </a:p>
        </p:txBody>
      </p:sp>
      <p:sp>
        <p:nvSpPr>
          <p:cNvPr id="348" name="Google Shape;348;p33"/>
          <p:cNvSpPr txBox="1"/>
          <p:nvPr/>
        </p:nvSpPr>
        <p:spPr>
          <a:xfrm>
            <a:off x="5993950" y="3471375"/>
            <a:ext cx="4254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q,1</a:t>
            </a:r>
            <a:endParaRPr sz="600" b="1"/>
          </a:p>
        </p:txBody>
      </p:sp>
      <p:sp>
        <p:nvSpPr>
          <p:cNvPr id="349" name="Google Shape;349;p33"/>
          <p:cNvSpPr txBox="1"/>
          <p:nvPr/>
        </p:nvSpPr>
        <p:spPr>
          <a:xfrm>
            <a:off x="3261975" y="2612875"/>
            <a:ext cx="3627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 sz="1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</a:t>
            </a:r>
            <a:endParaRPr sz="600" b="1"/>
          </a:p>
        </p:txBody>
      </p:sp>
      <p:sp>
        <p:nvSpPr>
          <p:cNvPr id="350" name="Google Shape;350;p33"/>
          <p:cNvSpPr txBox="1"/>
          <p:nvPr/>
        </p:nvSpPr>
        <p:spPr>
          <a:xfrm>
            <a:off x="4171800" y="2612875"/>
            <a:ext cx="5967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 sz="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Nm(q1)</a:t>
            </a:r>
            <a:endParaRPr sz="400" b="1"/>
          </a:p>
        </p:txBody>
      </p:sp>
      <p:sp>
        <p:nvSpPr>
          <p:cNvPr id="351" name="Google Shape;351;p33"/>
          <p:cNvSpPr txBox="1"/>
          <p:nvPr/>
        </p:nvSpPr>
        <p:spPr>
          <a:xfrm>
            <a:off x="4988475" y="2612875"/>
            <a:ext cx="6252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 sz="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Nm(q2)</a:t>
            </a:r>
            <a:endParaRPr sz="400" b="1"/>
          </a:p>
        </p:txBody>
      </p:sp>
      <p:sp>
        <p:nvSpPr>
          <p:cNvPr id="352" name="Google Shape;352;p33"/>
          <p:cNvSpPr txBox="1"/>
          <p:nvPr/>
        </p:nvSpPr>
        <p:spPr>
          <a:xfrm>
            <a:off x="6112700" y="2612875"/>
            <a:ext cx="625200" cy="400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 sz="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Nm(q3)</a:t>
            </a:r>
            <a:endParaRPr sz="400" b="1"/>
          </a:p>
        </p:txBody>
      </p:sp>
      <p:pic>
        <p:nvPicPr>
          <p:cNvPr id="353" name="Google Shape;35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950" y="1490850"/>
            <a:ext cx="82558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7750" y="36375"/>
            <a:ext cx="596700" cy="67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362" name="Google Shape;3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575" y="98849"/>
            <a:ext cx="4254424" cy="4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 txBox="1"/>
          <p:nvPr/>
        </p:nvSpPr>
        <p:spPr>
          <a:xfrm>
            <a:off x="3357975" y="1160950"/>
            <a:ext cx="90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{</a:t>
            </a:r>
            <a:endParaRPr sz="9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999325" y="1741450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 layer of two-tower</a:t>
            </a:r>
            <a:endParaRPr sz="2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3218350" y="4261750"/>
            <a:ext cx="4254300" cy="845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4"/>
          <p:cNvSpPr/>
          <p:nvPr/>
        </p:nvSpPr>
        <p:spPr>
          <a:xfrm>
            <a:off x="4070725" y="3813525"/>
            <a:ext cx="3262500" cy="338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4"/>
          <p:cNvSpPr txBox="1"/>
          <p:nvPr/>
        </p:nvSpPr>
        <p:spPr>
          <a:xfrm>
            <a:off x="49450" y="4438000"/>
            <a:ext cx="316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Input of user, shop, query</a:t>
            </a:r>
            <a:endParaRPr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1340750" y="3736275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Method in this paper</a:t>
            </a:r>
            <a:endParaRPr sz="20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6564375" y="50375"/>
            <a:ext cx="252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Output: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Probability</a:t>
            </a: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user u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clicking shop s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issuing query q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70" name="Google Shape;3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50" y="3209948"/>
            <a:ext cx="603851" cy="5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34"/>
          <p:cNvGrpSpPr/>
          <p:nvPr/>
        </p:nvGrpSpPr>
        <p:grpSpPr>
          <a:xfrm>
            <a:off x="5809313" y="3131969"/>
            <a:ext cx="532626" cy="643464"/>
            <a:chOff x="5824725" y="3608325"/>
            <a:chExt cx="522900" cy="540000"/>
          </a:xfrm>
        </p:grpSpPr>
        <p:sp>
          <p:nvSpPr>
            <p:cNvPr id="372" name="Google Shape;372;p34"/>
            <p:cNvSpPr txBox="1"/>
            <p:nvPr/>
          </p:nvSpPr>
          <p:spPr>
            <a:xfrm>
              <a:off x="5824725" y="3696225"/>
              <a:ext cx="522900" cy="45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</a:t>
              </a:r>
              <a:r>
                <a:rPr lang="zh-TW" sz="18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</a:t>
              </a:r>
              <a:endParaRPr sz="1700" b="1"/>
            </a:p>
          </p:txBody>
        </p:sp>
        <p:sp>
          <p:nvSpPr>
            <p:cNvPr id="373" name="Google Shape;373;p34"/>
            <p:cNvSpPr txBox="1"/>
            <p:nvPr/>
          </p:nvSpPr>
          <p:spPr>
            <a:xfrm>
              <a:off x="6029747" y="3608325"/>
              <a:ext cx="232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 b="1">
                  <a:latin typeface="Playfair Display"/>
                  <a:ea typeface="Playfair Display"/>
                  <a:cs typeface="Playfair Display"/>
                  <a:sym typeface="Playfair Display"/>
                </a:rPr>
                <a:t>t</a:t>
              </a:r>
              <a:endParaRPr sz="1500" b="1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374" name="Google Shape;374;p34"/>
          <p:cNvPicPr preferRelativeResize="0"/>
          <p:nvPr/>
        </p:nvPicPr>
        <p:blipFill rotWithShape="1">
          <a:blip r:embed="rId5">
            <a:alphaModFix/>
          </a:blip>
          <a:srcRect l="3651" t="8834" b="8834"/>
          <a:stretch/>
        </p:blipFill>
        <p:spPr>
          <a:xfrm>
            <a:off x="4991788" y="3220375"/>
            <a:ext cx="574912" cy="5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5500" y="3250000"/>
            <a:ext cx="398115" cy="492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34"/>
          <p:cNvSpPr/>
          <p:nvPr/>
        </p:nvSpPr>
        <p:spPr>
          <a:xfrm>
            <a:off x="3277700" y="4193100"/>
            <a:ext cx="842400" cy="95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4"/>
          <p:cNvSpPr/>
          <p:nvPr/>
        </p:nvSpPr>
        <p:spPr>
          <a:xfrm>
            <a:off x="4717300" y="154600"/>
            <a:ext cx="1484400" cy="69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 feature</a:t>
            </a:r>
            <a:endParaRPr/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362" y="2384775"/>
            <a:ext cx="5943275" cy="14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 txBox="1"/>
          <p:nvPr/>
        </p:nvSpPr>
        <p:spPr>
          <a:xfrm>
            <a:off x="3205550" y="1528400"/>
            <a:ext cx="3000000" cy="49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multi-hot encoding form</a:t>
            </a:r>
            <a:endParaRPr sz="2000"/>
          </a:p>
        </p:txBody>
      </p:sp>
      <p:sp>
        <p:nvSpPr>
          <p:cNvPr id="387" name="Google Shape;387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575" y="98849"/>
            <a:ext cx="4254424" cy="4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6"/>
          <p:cNvSpPr txBox="1"/>
          <p:nvPr/>
        </p:nvSpPr>
        <p:spPr>
          <a:xfrm>
            <a:off x="3357975" y="1160950"/>
            <a:ext cx="90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{</a:t>
            </a:r>
            <a:endParaRPr sz="9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999325" y="1741450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 layer of two-tower</a:t>
            </a:r>
            <a:endParaRPr sz="2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3218350" y="4261750"/>
            <a:ext cx="4254300" cy="845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4070725" y="3813525"/>
            <a:ext cx="3262500" cy="338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 txBox="1"/>
          <p:nvPr/>
        </p:nvSpPr>
        <p:spPr>
          <a:xfrm>
            <a:off x="49450" y="4438000"/>
            <a:ext cx="316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Input of user, shop, query</a:t>
            </a:r>
            <a:endParaRPr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1340750" y="3736275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Method in this paper</a:t>
            </a:r>
            <a:endParaRPr sz="20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6564375" y="50375"/>
            <a:ext cx="252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Output: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Probability</a:t>
            </a: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user u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clicking shop s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issuing query q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4717300" y="154600"/>
            <a:ext cx="1484400" cy="69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50" y="3209948"/>
            <a:ext cx="603851" cy="5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6"/>
          <p:cNvGrpSpPr/>
          <p:nvPr/>
        </p:nvGrpSpPr>
        <p:grpSpPr>
          <a:xfrm>
            <a:off x="5809313" y="3131969"/>
            <a:ext cx="532626" cy="643464"/>
            <a:chOff x="5824725" y="3608325"/>
            <a:chExt cx="522900" cy="540000"/>
          </a:xfrm>
        </p:grpSpPr>
        <p:sp>
          <p:nvSpPr>
            <p:cNvPr id="405" name="Google Shape;405;p36"/>
            <p:cNvSpPr txBox="1"/>
            <p:nvPr/>
          </p:nvSpPr>
          <p:spPr>
            <a:xfrm>
              <a:off x="5824725" y="3696225"/>
              <a:ext cx="522900" cy="45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</a:t>
              </a:r>
              <a:r>
                <a:rPr lang="zh-TW" sz="1800" b="1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</a:t>
              </a:r>
              <a:endParaRPr sz="1700" b="1"/>
            </a:p>
          </p:txBody>
        </p:sp>
        <p:sp>
          <p:nvSpPr>
            <p:cNvPr id="406" name="Google Shape;406;p36"/>
            <p:cNvSpPr txBox="1"/>
            <p:nvPr/>
          </p:nvSpPr>
          <p:spPr>
            <a:xfrm>
              <a:off x="6029747" y="3608325"/>
              <a:ext cx="232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 b="1">
                  <a:latin typeface="Playfair Display"/>
                  <a:ea typeface="Playfair Display"/>
                  <a:cs typeface="Playfair Display"/>
                  <a:sym typeface="Playfair Display"/>
                </a:rPr>
                <a:t>t</a:t>
              </a:r>
              <a:endParaRPr sz="1500" b="1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407" name="Google Shape;407;p36"/>
          <p:cNvPicPr preferRelativeResize="0"/>
          <p:nvPr/>
        </p:nvPicPr>
        <p:blipFill rotWithShape="1">
          <a:blip r:embed="rId5">
            <a:alphaModFix/>
          </a:blip>
          <a:srcRect l="3651" t="8834" b="8834"/>
          <a:stretch/>
        </p:blipFill>
        <p:spPr>
          <a:xfrm>
            <a:off x="4991788" y="3220375"/>
            <a:ext cx="574912" cy="5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5500" y="3250000"/>
            <a:ext cx="398115" cy="492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36"/>
          <p:cNvSpPr/>
          <p:nvPr/>
        </p:nvSpPr>
        <p:spPr>
          <a:xfrm>
            <a:off x="3277700" y="4193100"/>
            <a:ext cx="842400" cy="95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4194075" y="2686475"/>
            <a:ext cx="574800" cy="49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Playfair Display"/>
                <a:ea typeface="Playfair Display"/>
                <a:cs typeface="Playfair Display"/>
                <a:sym typeface="Playfair Display"/>
              </a:rPr>
              <a:t>h</a:t>
            </a: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uq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1" name="Google Shape;411;p36"/>
          <p:cNvSpPr txBox="1"/>
          <p:nvPr/>
        </p:nvSpPr>
        <p:spPr>
          <a:xfrm>
            <a:off x="6238050" y="2686475"/>
            <a:ext cx="504000" cy="49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12" name="Google Shape;41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3525" y="789275"/>
            <a:ext cx="1961607" cy="492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13" name="Google Shape;413;p36"/>
          <p:cNvCxnSpPr/>
          <p:nvPr/>
        </p:nvCxnSpPr>
        <p:spPr>
          <a:xfrm>
            <a:off x="4089700" y="724200"/>
            <a:ext cx="1272600" cy="248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4" name="Google Shape;414;p36"/>
          <p:cNvSpPr txBox="1"/>
          <p:nvPr/>
        </p:nvSpPr>
        <p:spPr>
          <a:xfrm>
            <a:off x="2732700" y="445025"/>
            <a:ext cx="272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accent2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fully-connected layer + sigmoid</a:t>
            </a:r>
            <a:endParaRPr>
              <a:solidFill>
                <a:schemeClr val="lt1"/>
              </a:solidFill>
              <a:highlight>
                <a:schemeClr val="accent2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5" name="Google Shape;415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113" y="2051150"/>
            <a:ext cx="5928325" cy="13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 function</a:t>
            </a:r>
            <a:endParaRPr/>
          </a:p>
        </p:txBody>
      </p:sp>
      <p:pic>
        <p:nvPicPr>
          <p:cNvPr id="423" name="Google Shape;4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125" y="1122425"/>
            <a:ext cx="6233425" cy="12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7"/>
          <p:cNvSpPr txBox="1"/>
          <p:nvPr/>
        </p:nvSpPr>
        <p:spPr>
          <a:xfrm>
            <a:off x="3241325" y="867563"/>
            <a:ext cx="1565400" cy="446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latin typeface="Playfair Display"/>
                <a:ea typeface="Playfair Display"/>
                <a:cs typeface="Playfair Display"/>
                <a:sym typeface="Playfair Display"/>
              </a:rPr>
              <a:t>Ground-truth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2974725" y="1544788"/>
            <a:ext cx="551400" cy="418200"/>
          </a:xfrm>
          <a:prstGeom prst="rect">
            <a:avLst/>
          </a:pr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7"/>
          <p:cNvSpPr/>
          <p:nvPr/>
        </p:nvSpPr>
        <p:spPr>
          <a:xfrm>
            <a:off x="5320700" y="1544788"/>
            <a:ext cx="551400" cy="418200"/>
          </a:xfrm>
          <a:prstGeom prst="rect">
            <a:avLst/>
          </a:pr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7"/>
          <p:cNvSpPr/>
          <p:nvPr/>
        </p:nvSpPr>
        <p:spPr>
          <a:xfrm>
            <a:off x="3909725" y="1514475"/>
            <a:ext cx="551400" cy="418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6782925" y="1544788"/>
            <a:ext cx="551400" cy="418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"/>
          <p:cNvSpPr txBox="1"/>
          <p:nvPr/>
        </p:nvSpPr>
        <p:spPr>
          <a:xfrm>
            <a:off x="4806792" y="867563"/>
            <a:ext cx="1325100" cy="44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CE5C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Prediction</a:t>
            </a:r>
            <a:endParaRPr sz="1700">
              <a:solidFill>
                <a:srgbClr val="FCE5C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30" name="Google Shape;43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0825" y="3888250"/>
            <a:ext cx="4012450" cy="92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37"/>
          <p:cNvCxnSpPr/>
          <p:nvPr/>
        </p:nvCxnSpPr>
        <p:spPr>
          <a:xfrm flipH="1">
            <a:off x="1999175" y="2929925"/>
            <a:ext cx="66600" cy="26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37"/>
          <p:cNvSpPr txBox="1"/>
          <p:nvPr/>
        </p:nvSpPr>
        <p:spPr>
          <a:xfrm>
            <a:off x="1243125" y="3142075"/>
            <a:ext cx="147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Current node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(Query or Shop)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33" name="Google Shape;433;p37"/>
          <p:cNvCxnSpPr/>
          <p:nvPr/>
        </p:nvCxnSpPr>
        <p:spPr>
          <a:xfrm flipH="1">
            <a:off x="3885475" y="2960225"/>
            <a:ext cx="66600" cy="26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4" name="Google Shape;434;p37"/>
          <p:cNvSpPr txBox="1"/>
          <p:nvPr/>
        </p:nvSpPr>
        <p:spPr>
          <a:xfrm>
            <a:off x="3232375" y="3142075"/>
            <a:ext cx="13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Neighbors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(Homogenous)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35" name="Google Shape;435;p37"/>
          <p:cNvCxnSpPr/>
          <p:nvPr/>
        </p:nvCxnSpPr>
        <p:spPr>
          <a:xfrm flipH="1">
            <a:off x="6582925" y="2929925"/>
            <a:ext cx="66600" cy="26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6" name="Google Shape;436;p37"/>
          <p:cNvSpPr txBox="1"/>
          <p:nvPr/>
        </p:nvSpPr>
        <p:spPr>
          <a:xfrm>
            <a:off x="5901900" y="3142075"/>
            <a:ext cx="152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layfair Display"/>
                <a:ea typeface="Playfair Display"/>
                <a:cs typeface="Playfair Display"/>
                <a:sym typeface="Playfair Display"/>
              </a:rPr>
              <a:t>Non-neighbors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(Homogenous)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7" name="Google Shape;437;p37"/>
          <p:cNvSpPr txBox="1"/>
          <p:nvPr/>
        </p:nvSpPr>
        <p:spPr>
          <a:xfrm>
            <a:off x="6225625" y="4132475"/>
            <a:ext cx="1754400" cy="4617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L2-regularizer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5295550" y="4093375"/>
            <a:ext cx="836400" cy="5394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/>
              <a:t>Outline</a:t>
            </a:r>
            <a:endParaRPr sz="3600"/>
          </a:p>
        </p:txBody>
      </p:sp>
      <p:sp>
        <p:nvSpPr>
          <p:cNvPr id="446" name="Google Shape;446;p3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Introduction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Method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zh-TW" sz="2800">
                <a:solidFill>
                  <a:srgbClr val="FF0000"/>
                </a:solidFill>
              </a:rPr>
              <a:t>Experiment</a:t>
            </a:r>
            <a:endParaRPr sz="2800">
              <a:solidFill>
                <a:srgbClr val="FF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Conclusion</a:t>
            </a:r>
            <a:endParaRPr sz="2800"/>
          </a:p>
        </p:txBody>
      </p:sp>
      <p:sp>
        <p:nvSpPr>
          <p:cNvPr id="447" name="Google Shape;447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1563750" y="1740600"/>
            <a:ext cx="6016500" cy="1662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Taobao dataset</a:t>
            </a:r>
            <a:endParaRPr sz="24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Covers </a:t>
            </a:r>
            <a:r>
              <a:rPr lang="zh-TW" sz="24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ten consecutive days</a:t>
            </a:r>
            <a:r>
              <a:rPr lang="zh-TW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</a:t>
            </a:r>
            <a:r>
              <a:rPr lang="zh-TW" sz="24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user’s click records from the </a:t>
            </a:r>
            <a:r>
              <a:rPr lang="zh-TW" sz="2400" u="sng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shop search log</a:t>
            </a:r>
            <a:r>
              <a:rPr lang="zh-TW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Taobao mobile App during November 2019</a:t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2684700" y="3999350"/>
            <a:ext cx="37746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Serves over </a:t>
            </a:r>
            <a:r>
              <a:rPr lang="zh-TW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120 million</a:t>
            </a:r>
            <a:r>
              <a:rPr lang="zh-TW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monthly active users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5" name="Google Shape;455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  <p:sp>
        <p:nvSpPr>
          <p:cNvPr id="456" name="Google Shape;456;p3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method</a:t>
            </a:r>
            <a:endParaRPr/>
          </a:p>
        </p:txBody>
      </p:sp>
      <p:pic>
        <p:nvPicPr>
          <p:cNvPr id="462" name="Google Shape;4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51" y="1708425"/>
            <a:ext cx="3675025" cy="3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0"/>
          <p:cNvSpPr txBox="1"/>
          <p:nvPr/>
        </p:nvSpPr>
        <p:spPr>
          <a:xfrm>
            <a:off x="908375" y="1308225"/>
            <a:ext cx="3011700" cy="446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AUC: Area under ROC curve 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64" name="Google Shape;4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175" y="1784605"/>
            <a:ext cx="2503450" cy="8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0"/>
          <p:cNvSpPr txBox="1"/>
          <p:nvPr/>
        </p:nvSpPr>
        <p:spPr>
          <a:xfrm>
            <a:off x="4874875" y="1308225"/>
            <a:ext cx="2981400" cy="446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MRR: Mean reciprocal rank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66" name="Google Shape;46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099" y="2951099"/>
            <a:ext cx="4736199" cy="12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0"/>
          <p:cNvSpPr txBox="1"/>
          <p:nvPr/>
        </p:nvSpPr>
        <p:spPr>
          <a:xfrm>
            <a:off x="4915900" y="2605725"/>
            <a:ext cx="3028778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4D4D4D"/>
                </a:solidFill>
                <a:highlight>
                  <a:srgbClr val="FFFFFF"/>
                </a:highlight>
              </a:rPr>
              <a:t>|Q|是查詢個數，ranki是第i個查詢</a:t>
            </a:r>
            <a:endParaRPr sz="1700"/>
          </a:p>
        </p:txBody>
      </p:sp>
      <p:sp>
        <p:nvSpPr>
          <p:cNvPr id="468" name="Google Shape;468;p40"/>
          <p:cNvSpPr txBox="1"/>
          <p:nvPr/>
        </p:nvSpPr>
        <p:spPr>
          <a:xfrm>
            <a:off x="5009850" y="4238000"/>
            <a:ext cx="330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2"/>
                </a:solidFill>
                <a:highlight>
                  <a:srgbClr val="C9DAF8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MRR = (1/3 + 1/2 + 1) /3 = 11/18</a:t>
            </a:r>
            <a:endParaRPr sz="1800">
              <a:highlight>
                <a:srgbClr val="C9DAF8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69" name="Google Shape;469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Result: Importance of neighbor</a:t>
            </a:r>
            <a:endParaRPr/>
          </a:p>
        </p:txBody>
      </p:sp>
      <p:pic>
        <p:nvPicPr>
          <p:cNvPr id="476" name="Google Shape;4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324" y="2007225"/>
            <a:ext cx="6855349" cy="30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1"/>
          <p:cNvSpPr txBox="1"/>
          <p:nvPr/>
        </p:nvSpPr>
        <p:spPr>
          <a:xfrm>
            <a:off x="2077900" y="1369475"/>
            <a:ext cx="5150700" cy="446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Differentiating the importance of neighbor types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8" name="Google Shape;478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  <p:sp>
        <p:nvSpPr>
          <p:cNvPr id="479" name="Google Shape;479;p4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/>
              <a:t>Outline</a:t>
            </a:r>
            <a:endParaRPr sz="36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Introduction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zh-TW" sz="2800"/>
              <a:t>Search in E-commerce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zh-TW" sz="2800"/>
              <a:t>What is Long-Tail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zh-TW" sz="2800"/>
              <a:t>Target</a:t>
            </a:r>
            <a:endParaRPr sz="2800"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r="1874"/>
          <a:stretch/>
        </p:blipFill>
        <p:spPr>
          <a:xfrm>
            <a:off x="705825" y="1305925"/>
            <a:ext cx="8411694" cy="35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2"/>
          <p:cNvSpPr/>
          <p:nvPr/>
        </p:nvSpPr>
        <p:spPr>
          <a:xfrm>
            <a:off x="745150" y="1818675"/>
            <a:ext cx="8372400" cy="572700"/>
          </a:xfrm>
          <a:prstGeom prst="bracePair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87" name="Google Shape;487;p42"/>
          <p:cNvSpPr txBox="1"/>
          <p:nvPr/>
        </p:nvSpPr>
        <p:spPr>
          <a:xfrm>
            <a:off x="-76200" y="1812300"/>
            <a:ext cx="93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Embedding</a:t>
            </a:r>
            <a:endParaRPr sz="1100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similarity </a:t>
            </a:r>
            <a:endParaRPr sz="1100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745175" y="2437650"/>
            <a:ext cx="8372400" cy="379800"/>
          </a:xfrm>
          <a:prstGeom prst="bracePair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89" name="Google Shape;489;p42"/>
          <p:cNvSpPr txBox="1"/>
          <p:nvPr/>
        </p:nvSpPr>
        <p:spPr>
          <a:xfrm>
            <a:off x="-76200" y="2365950"/>
            <a:ext cx="9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Graph</a:t>
            </a:r>
            <a:endParaRPr sz="11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embedding</a:t>
            </a:r>
            <a:endParaRPr sz="11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-76200" y="2965613"/>
            <a:ext cx="938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 sz="11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GNN</a:t>
            </a:r>
            <a:endParaRPr sz="11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Neighbors</a:t>
            </a:r>
            <a:endParaRPr sz="11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embedding</a:t>
            </a:r>
            <a:endParaRPr sz="11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678100" y="2863275"/>
            <a:ext cx="8495700" cy="1014000"/>
          </a:xfrm>
          <a:prstGeom prst="bracePair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-76200" y="3806475"/>
            <a:ext cx="103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Hetrogenous </a:t>
            </a:r>
            <a:endParaRPr sz="1100">
              <a:solidFill>
                <a:srgbClr val="FF9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network</a:t>
            </a:r>
            <a:endParaRPr sz="1100">
              <a:solidFill>
                <a:srgbClr val="FF9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898925" y="3919050"/>
            <a:ext cx="348900" cy="1635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2"/>
          <p:cNvSpPr/>
          <p:nvPr/>
        </p:nvSpPr>
        <p:spPr>
          <a:xfrm>
            <a:off x="5590000" y="4552500"/>
            <a:ext cx="905400" cy="163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6602875" y="4552500"/>
            <a:ext cx="1952700" cy="163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Result: different neighbors count and parameter α</a:t>
            </a:r>
            <a:endParaRPr/>
          </a:p>
        </p:txBody>
      </p:sp>
      <p:sp>
        <p:nvSpPr>
          <p:cNvPr id="503" name="Google Shape;503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  <p:pic>
        <p:nvPicPr>
          <p:cNvPr id="504" name="Google Shape;5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550" y="1235700"/>
            <a:ext cx="597889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/>
              <a:t>Outline</a:t>
            </a:r>
            <a:endParaRPr sz="3600"/>
          </a:p>
        </p:txBody>
      </p:sp>
      <p:sp>
        <p:nvSpPr>
          <p:cNvPr id="510" name="Google Shape;510;p4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Introduction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Method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 sz="2800"/>
              <a:t>Experiment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zh-TW" sz="2800">
                <a:solidFill>
                  <a:srgbClr val="FF0000"/>
                </a:solidFill>
              </a:rPr>
              <a:t>Conclusion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511" name="Google Shape;511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517" name="Google Shape;517;p4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zh-TW" sz="1800">
                <a:latin typeface="Arial"/>
                <a:ea typeface="Arial"/>
                <a:cs typeface="Arial"/>
                <a:sym typeface="Arial"/>
              </a:rPr>
              <a:t>We propose a </a:t>
            </a:r>
            <a:r>
              <a:rPr lang="zh-TW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dual hierarchical graph attention network</a:t>
            </a:r>
            <a:r>
              <a:rPr lang="zh-TW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>
                <a:latin typeface="Arial"/>
                <a:ea typeface="Arial"/>
                <a:cs typeface="Arial"/>
                <a:sym typeface="Arial"/>
              </a:rPr>
              <a:t>for e-commerce shop search task.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zh-TW" sz="1800">
                <a:latin typeface="Arial"/>
                <a:ea typeface="Arial"/>
                <a:cs typeface="Arial"/>
                <a:sym typeface="Arial"/>
              </a:rPr>
              <a:t>The proposed DHGAT selectively leverages </a:t>
            </a:r>
            <a:r>
              <a:rPr lang="zh-TW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heterogeneous and homogeneous</a:t>
            </a:r>
            <a:r>
              <a:rPr lang="zh-TW" sz="1800">
                <a:latin typeface="Arial"/>
                <a:ea typeface="Arial"/>
                <a:cs typeface="Arial"/>
                <a:sym typeface="Arial"/>
              </a:rPr>
              <a:t> relations of queries and shops simultaneously to derive the </a:t>
            </a:r>
            <a:r>
              <a:rPr lang="zh-TW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robust semantic representations for shop search, especially for long-tail performance enhancement</a:t>
            </a:r>
            <a:r>
              <a:rPr lang="zh-TW" sz="1800"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zh-TW" sz="1800">
                <a:latin typeface="Arial"/>
                <a:ea typeface="Arial"/>
                <a:cs typeface="Arial"/>
                <a:sym typeface="Arial"/>
              </a:rPr>
              <a:t>We add a regularized </a:t>
            </a:r>
            <a:r>
              <a:rPr lang="zh-TW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neighbor proximity loss to main CTR prediction loss.</a:t>
            </a:r>
            <a:r>
              <a:rPr lang="zh-TW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140"/>
          </a:p>
        </p:txBody>
      </p:sp>
      <p:sp>
        <p:nvSpPr>
          <p:cNvPr id="518" name="Google Shape;518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Search in E-commerce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113" y="1230025"/>
            <a:ext cx="633176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2467300" y="1262600"/>
            <a:ext cx="570000" cy="263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562700" y="1903525"/>
            <a:ext cx="5175300" cy="672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524300" y="3244100"/>
            <a:ext cx="1148100" cy="174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183825" y="1185800"/>
            <a:ext cx="903900" cy="492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Query</a:t>
            </a:r>
            <a:endParaRPr sz="2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920450" y="2039875"/>
            <a:ext cx="783900" cy="492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Shop</a:t>
            </a:r>
            <a:endParaRPr sz="2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726300" y="3719900"/>
            <a:ext cx="741000" cy="492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Item</a:t>
            </a:r>
            <a:endParaRPr sz="2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25450" t="10305" r="24082" b="46648"/>
          <a:stretch/>
        </p:blipFill>
        <p:spPr>
          <a:xfrm>
            <a:off x="1975550" y="1531250"/>
            <a:ext cx="5192899" cy="24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Search in E-commerce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076475" y="1857000"/>
            <a:ext cx="1099200" cy="263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523500" y="1742400"/>
            <a:ext cx="1679700" cy="492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Shop search</a:t>
            </a:r>
            <a:endParaRPr sz="2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Long-Tail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900" y="1186400"/>
            <a:ext cx="6793251" cy="37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2304425" y="3835600"/>
            <a:ext cx="5650800" cy="798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8"/>
          <p:cNvCxnSpPr>
            <a:stCxn id="106" idx="1"/>
            <a:endCxn id="104" idx="0"/>
          </p:cNvCxnSpPr>
          <p:nvPr/>
        </p:nvCxnSpPr>
        <p:spPr>
          <a:xfrm flipH="1">
            <a:off x="5129775" y="3438650"/>
            <a:ext cx="496800" cy="39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8"/>
          <p:cNvSpPr txBox="1"/>
          <p:nvPr/>
        </p:nvSpPr>
        <p:spPr>
          <a:xfrm>
            <a:off x="5626575" y="3192350"/>
            <a:ext cx="289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Long-tail performance</a:t>
            </a:r>
            <a:endParaRPr sz="2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8436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marR="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zh-TW"/>
              <a:t>Many shop names </a:t>
            </a:r>
            <a:r>
              <a:rPr lang="zh-TW">
                <a:highlight>
                  <a:schemeClr val="dk1"/>
                </a:highlight>
              </a:rPr>
              <a:t>do not fully express what they sell</a:t>
            </a:r>
            <a:endParaRPr>
              <a:highlight>
                <a:schemeClr val="dk1"/>
              </a:highlight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5555"/>
              <a:buChar char="○"/>
            </a:pPr>
            <a:r>
              <a:rPr lang="zh-TW">
                <a:highlight>
                  <a:schemeClr val="dk1"/>
                </a:highlight>
              </a:rPr>
              <a:t>Lack of user interactions</a:t>
            </a:r>
            <a:r>
              <a:rPr lang="zh-TW"/>
              <a:t>, it is difficult to deliver a good search result for highly relevant to long-tail queries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350" y="211200"/>
            <a:ext cx="41529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/>
              <a:t>Outline</a:t>
            </a:r>
            <a:endParaRPr sz="3600"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zh-TW"/>
              <a:t>Method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Architecture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Method detail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Loss function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575" y="98849"/>
            <a:ext cx="4254424" cy="4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3357975" y="1160950"/>
            <a:ext cx="90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{</a:t>
            </a:r>
            <a:endParaRPr sz="9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999325" y="1741450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 layer of two-tower</a:t>
            </a:r>
            <a:endParaRPr sz="20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3218350" y="4261750"/>
            <a:ext cx="4254300" cy="845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4070725" y="3813525"/>
            <a:ext cx="3262500" cy="338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9450" y="4438000"/>
            <a:ext cx="316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Input of user, shop, query</a:t>
            </a:r>
            <a:endParaRPr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340750" y="3736275"/>
            <a:ext cx="26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Method in this paper</a:t>
            </a:r>
            <a:endParaRPr sz="2000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564375" y="50375"/>
            <a:ext cx="252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Output: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Probability</a:t>
            </a: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 user u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clicking shop s 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issuing query q</a:t>
            </a:r>
            <a:endParaRPr sz="17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4717300" y="154600"/>
            <a:ext cx="1484400" cy="69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如螢幕大小 (16:9)</PresentationFormat>
  <Paragraphs>262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8" baseType="lpstr">
      <vt:lpstr>Playfair Display</vt:lpstr>
      <vt:lpstr>Arial</vt:lpstr>
      <vt:lpstr>Montserrat</vt:lpstr>
      <vt:lpstr>Oswald</vt:lpstr>
      <vt:lpstr>Pop</vt:lpstr>
      <vt:lpstr>A Dual Heterogeneous Graph Attention Network to Improve Long-Tail Performance for Shop Search in E-Commerce</vt:lpstr>
      <vt:lpstr>Outline</vt:lpstr>
      <vt:lpstr>Outline</vt:lpstr>
      <vt:lpstr>Search in E-commerce</vt:lpstr>
      <vt:lpstr>Search in E-commerce</vt:lpstr>
      <vt:lpstr>Long-Tail</vt:lpstr>
      <vt:lpstr>Target</vt:lpstr>
      <vt:lpstr>Outline</vt:lpstr>
      <vt:lpstr>Architecture</vt:lpstr>
      <vt:lpstr>Neighbors</vt:lpstr>
      <vt:lpstr>Method: DHGAT(Dual Heterogeneous Graph Attention Network)</vt:lpstr>
      <vt:lpstr>Method: DHGAT</vt:lpstr>
      <vt:lpstr>Method: DHGAT</vt:lpstr>
      <vt:lpstr>Method: DHGAT</vt:lpstr>
      <vt:lpstr>Method: DHGAT</vt:lpstr>
      <vt:lpstr>Architecture</vt:lpstr>
      <vt:lpstr>Neighbors</vt:lpstr>
      <vt:lpstr>Method: TKPS (Transferring Knowledge from Product Search) </vt:lpstr>
      <vt:lpstr>Method: TKPS </vt:lpstr>
      <vt:lpstr>Method: TKPS </vt:lpstr>
      <vt:lpstr>Method: TKPS </vt:lpstr>
      <vt:lpstr>Architecture</vt:lpstr>
      <vt:lpstr>User feature</vt:lpstr>
      <vt:lpstr>Architecture</vt:lpstr>
      <vt:lpstr>Loss function</vt:lpstr>
      <vt:lpstr>Outline</vt:lpstr>
      <vt:lpstr>Dataset</vt:lpstr>
      <vt:lpstr>Experiment method</vt:lpstr>
      <vt:lpstr>Result: Importance of neighbor</vt:lpstr>
      <vt:lpstr>Result</vt:lpstr>
      <vt:lpstr>Result: different neighbors count and parameter α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Dual Heterogeneous Graph Attention Network to Improve Long-Tail Performance for Shop Search in E-Commerce</dc:title>
  <cp:lastModifiedBy>sky1102</cp:lastModifiedBy>
  <cp:revision>1</cp:revision>
  <dcterms:modified xsi:type="dcterms:W3CDTF">2021-07-12T05:11:11Z</dcterms:modified>
</cp:coreProperties>
</file>